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7102475" cy="102330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2490" y="-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C3788F-0281-4187-88E0-F80A41406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3196B70-AD4A-4195-ACF8-E09715244E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80D0A7-C9B8-48C9-A99B-F86F3FA15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2222-6DED-4224-AB4B-D30D09E25C4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DC01CC-8ED8-4457-85CC-CE130605C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0CDC4B-96B8-4B63-A0EE-655858109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CA2F3-4E7B-42ED-A8ED-A360D64C88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256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8DE5C0-6CDA-4537-9A28-DB3F4F1DB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980228C-72CD-44C8-8CAD-D3CEED439F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84F5C22-6C3B-4F2E-9B87-0AB9669DD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2222-6DED-4224-AB4B-D30D09E25C4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CD079B-2F33-46FC-9777-B4C6C6381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60F7A5-CE64-43A7-9611-14C69CE80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CA2F3-4E7B-42ED-A8ED-A360D64C88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6612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8D5FF5E-AE38-4BA3-8134-51D4C4A460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6138928-5E9F-4B5A-B5BD-B810143623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AD9939-DE1F-47CE-98B2-68FDD3FB0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2222-6DED-4224-AB4B-D30D09E25C4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CF79565-2115-4526-B910-807F120E9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EAA698-1C20-4F4B-9CB8-CE0C107F8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CA2F3-4E7B-42ED-A8ED-A360D64C88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4089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D070B4-917C-46CD-9252-5E8ED4254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41B9C5-380D-44EA-B2C4-C8AE20E22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7ADB33-2C93-494F-BA7B-95A349500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2222-6DED-4224-AB4B-D30D09E25C4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AA3252-557D-4FA6-9BA1-0659241C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552445-D54F-412A-8D54-71918E31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CA2F3-4E7B-42ED-A8ED-A360D64C88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790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6EC5F9-6820-4254-8E7E-FBBF4CD89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6CF5A82-2577-42EE-8B2F-431FB010A9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5530D1-BC89-4554-9C49-1AE51EC8D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2222-6DED-4224-AB4B-D30D09E25C4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FD32FB-A268-4B4B-8BFA-713135BF2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4E61C32-4FC5-4B87-94E4-A08719C5A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CA2F3-4E7B-42ED-A8ED-A360D64C88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3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28731C-F2B0-4551-836E-FDE000ACC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3B3A63-AF38-48FF-A178-053BE2B239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428A6DE-A915-48DD-BB72-C1FAA29E1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47FACB-1747-4FAA-A7A6-F5D549098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2222-6DED-4224-AB4B-D30D09E25C4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B4360DC-04AA-47D7-B538-1200BBB33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46ECBAD-9698-499C-9CD3-32E429F33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CA2F3-4E7B-42ED-A8ED-A360D64C88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0013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BD111E-5099-44F4-8199-6BB6E0811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404DC5D-B80E-4B2E-9656-DBF3345E6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E38DE50-1A18-4304-B16F-5E1B7B0D67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19BB44B-4141-4D3C-A451-65F432270A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6F25DEC-CB0A-474A-9E87-9490C7F82F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DF7A3DE-CE37-4437-9433-125AE003C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2222-6DED-4224-AB4B-D30D09E25C4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E3DC0E5-E152-46FA-8BD2-8590AFF35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E2FD359-0E7E-49C8-A2B0-32FD60F9B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CA2F3-4E7B-42ED-A8ED-A360D64C88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6315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CF485C-3FF0-48AB-9CEA-A47DFEA6A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926CA73-B55F-41FF-B040-EBA72A121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2222-6DED-4224-AB4B-D30D09E25C4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154D5E9-3F5A-4322-867E-6691058D6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FB2722F-FDB2-4CB4-83FF-0A65F1F1F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CA2F3-4E7B-42ED-A8ED-A360D64C88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203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8ACD2FB-233A-45A2-8D5D-2B4879D3C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2222-6DED-4224-AB4B-D30D09E25C4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680BADF-4DF1-4D90-BE90-37AAB23B5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227BD9C-E8B7-4A7A-95D2-762D607B8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CA2F3-4E7B-42ED-A8ED-A360D64C88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7595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5698F3-9106-4585-A144-99E3B48EE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3F8AE2-1D8F-4812-8402-D89DB2644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8081F6F-BC94-4B85-B97D-797B4693F9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133F81-D1C7-4539-BD89-5A4E50089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2222-6DED-4224-AB4B-D30D09E25C4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54B790-A40F-4DE6-9AEA-D0800F8F6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65B6339-B4A7-44A1-B3E0-5E0319B4B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CA2F3-4E7B-42ED-A8ED-A360D64C88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3669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887750-43C7-4F4E-8B83-7372D9A8A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2FA2F8F-AEBA-459A-95D8-F445B72683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0260E96-F5DF-418F-970F-13497F78D9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3C058A3-4487-4D78-ACC9-130AC01CA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2222-6DED-4224-AB4B-D30D09E25C4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D54793-98BB-4CC7-84FE-0FC044E47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0A66991-31C2-4D40-9EF6-71426D258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CA2F3-4E7B-42ED-A8ED-A360D64C88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3945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7A53D1-635C-41F3-B1FC-8638840F3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5D536C9-CA5C-4EC5-8C1E-888947E93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D2A512-B21A-4E33-9C2E-66277634DC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2222-6DED-4224-AB4B-D30D09E25C4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38B89A-9C7C-4EC6-804C-6922C3622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0CCE84-8EF9-4754-B473-E3BD4C8B79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CA2F3-4E7B-42ED-A8ED-A360D64C88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4541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67A43CB-6724-442B-A2EC-E17A7D661391}"/>
              </a:ext>
            </a:extLst>
          </p:cNvPr>
          <p:cNvSpPr txBox="1"/>
          <p:nvPr/>
        </p:nvSpPr>
        <p:spPr>
          <a:xfrm>
            <a:off x="1960997" y="9095753"/>
            <a:ext cx="4678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南島原市　農林課　農業戦略班（担当：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山下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：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0957-73-6661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FAX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0957-82-0217 </a:t>
            </a:r>
          </a:p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Mail :nougyousenryaku@city.minamishimabara.lg.jp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0C250BD-7353-496E-8984-04D3A0EC8EBC}"/>
              </a:ext>
            </a:extLst>
          </p:cNvPr>
          <p:cNvSpPr txBox="1"/>
          <p:nvPr/>
        </p:nvSpPr>
        <p:spPr>
          <a:xfrm>
            <a:off x="514799" y="3954162"/>
            <a:ext cx="2892397" cy="823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altLang="ja-JP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※1</a:t>
            </a:r>
            <a:r>
              <a:rPr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交付</a:t>
            </a:r>
            <a:r>
              <a:rPr lang="en-US" altLang="ja-JP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万円まで</a:t>
            </a:r>
            <a:endParaRPr lang="en-US" altLang="ja-JP" sz="14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000"/>
              </a:lnSpc>
            </a:pP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単価は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1,250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/10a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まで</a:t>
            </a:r>
            <a:endParaRPr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000"/>
              </a:lnSpc>
            </a:pPr>
            <a:endParaRPr lang="en-US" altLang="ja-JP" sz="14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290DB99-E8DA-44BC-94C1-426FE564643E}"/>
              </a:ext>
            </a:extLst>
          </p:cNvPr>
          <p:cNvSpPr txBox="1"/>
          <p:nvPr/>
        </p:nvSpPr>
        <p:spPr>
          <a:xfrm>
            <a:off x="3699974" y="4161659"/>
            <a:ext cx="2599410" cy="374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altLang="ja-JP" sz="2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2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但し、水稲は対象外</a:t>
            </a:r>
            <a:endParaRPr lang="en-US" altLang="ja-JP" sz="2000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2FAE3BF-0E33-46F5-8887-7F896CEC52DC}"/>
              </a:ext>
            </a:extLst>
          </p:cNvPr>
          <p:cNvSpPr txBox="1"/>
          <p:nvPr/>
        </p:nvSpPr>
        <p:spPr>
          <a:xfrm>
            <a:off x="533152" y="5089889"/>
            <a:ext cx="5748087" cy="19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2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戸以上の市内農業者の団体が同じ作物で実施すること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）市内圃場での実施　　（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）農薬は農水省が認めるものに限る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）農薬散布が可能な資格を有する事業者への委託に限る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）防除に関して他に補助金を受けていないこと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）申請は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農業者につき年度内に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度のみ</a:t>
            </a:r>
            <a:r>
              <a:rPr lang="ja-JP" altLang="en-US" sz="14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（申請は１作物のみ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　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（７）散布回数は１農業者あたり２回まで（追加）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7D5662B-CBF2-4B24-9AFF-2E05A7780128}"/>
              </a:ext>
            </a:extLst>
          </p:cNvPr>
          <p:cNvSpPr txBox="1"/>
          <p:nvPr/>
        </p:nvSpPr>
        <p:spPr>
          <a:xfrm>
            <a:off x="513707" y="7664665"/>
            <a:ext cx="5651606" cy="1182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防除の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日前まで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に裏面「希望調書」（地番・面積・散布回数）を窓口・メール・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FAX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等で提出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000"/>
              </a:lnSpc>
            </a:pP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申請にあたり見積書が必要です。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000"/>
              </a:lnSpc>
            </a:pP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補助金の振込は原則、業者へ委託代金を支払った後になります。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33EA340F-05A5-4BEC-A494-7CD890A81ED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5" t="47143" r="145" b="26063"/>
          <a:stretch/>
        </p:blipFill>
        <p:spPr>
          <a:xfrm>
            <a:off x="50799" y="105603"/>
            <a:ext cx="6712794" cy="3101812"/>
          </a:xfrm>
          <a:prstGeom prst="rect">
            <a:avLst/>
          </a:prstGeom>
          <a:effectLst>
            <a:softEdge rad="444500"/>
          </a:effectLst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D488579-7091-4736-964D-38B34F0B09DD}"/>
              </a:ext>
            </a:extLst>
          </p:cNvPr>
          <p:cNvSpPr/>
          <p:nvPr/>
        </p:nvSpPr>
        <p:spPr>
          <a:xfrm>
            <a:off x="-10799" y="-33322"/>
            <a:ext cx="6858000" cy="310181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F7DAF877-D5CA-4EEA-9053-C569B1FE8C42}"/>
              </a:ext>
            </a:extLst>
          </p:cNvPr>
          <p:cNvSpPr txBox="1">
            <a:spLocks/>
          </p:cNvSpPr>
          <p:nvPr/>
        </p:nvSpPr>
        <p:spPr>
          <a:xfrm>
            <a:off x="2676666" y="1983858"/>
            <a:ext cx="3697356" cy="544125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ctr" defTabSz="132075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666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普及実証支援事業</a:t>
            </a:r>
            <a:endParaRPr lang="en-US" altLang="ja-JP" sz="3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C814EAE5-899D-41EB-A275-8B058AF04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8235" y="1354878"/>
            <a:ext cx="6281530" cy="644907"/>
          </a:xfrm>
          <a:noFill/>
        </p:spPr>
        <p:txBody>
          <a:bodyPr>
            <a:normAutofit fontScale="90000"/>
          </a:bodyPr>
          <a:lstStyle/>
          <a:p>
            <a:r>
              <a:rPr kumimoji="1" lang="ja-JP" altLang="en-US" sz="4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農業用ドローン農薬散布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F185EDD2-05C1-44E6-81E9-E49BB4D42B1F}"/>
              </a:ext>
            </a:extLst>
          </p:cNvPr>
          <p:cNvSpPr txBox="1">
            <a:spLocks/>
          </p:cNvSpPr>
          <p:nvPr/>
        </p:nvSpPr>
        <p:spPr>
          <a:xfrm>
            <a:off x="500929" y="817193"/>
            <a:ext cx="2345634" cy="5445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132075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666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令和８年度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ADE1AA2-3610-4643-B209-031BA7560B58}"/>
              </a:ext>
            </a:extLst>
          </p:cNvPr>
          <p:cNvSpPr txBox="1"/>
          <p:nvPr/>
        </p:nvSpPr>
        <p:spPr>
          <a:xfrm>
            <a:off x="505571" y="3576368"/>
            <a:ext cx="28339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委託費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（消費税除）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の１</a:t>
            </a:r>
            <a:r>
              <a:rPr lang="en-US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endParaRPr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A0DC8EF-D775-4578-8FB9-CFC396776104}"/>
              </a:ext>
            </a:extLst>
          </p:cNvPr>
          <p:cNvSpPr txBox="1"/>
          <p:nvPr/>
        </p:nvSpPr>
        <p:spPr>
          <a:xfrm>
            <a:off x="886036" y="3021005"/>
            <a:ext cx="2004013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200"/>
              </a:lnSpc>
            </a:pPr>
            <a:r>
              <a:rPr lang="ja-JP" altLang="en-US" sz="3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補助金額</a:t>
            </a:r>
            <a:endParaRPr lang="en-US" altLang="ja-JP" sz="3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174BBCBE-B09E-4F49-963C-2E4510567F1E}"/>
              </a:ext>
            </a:extLst>
          </p:cNvPr>
          <p:cNvSpPr txBox="1"/>
          <p:nvPr/>
        </p:nvSpPr>
        <p:spPr>
          <a:xfrm>
            <a:off x="3518492" y="3513364"/>
            <a:ext cx="2780892" cy="611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ばれ</a:t>
            </a:r>
            <a:r>
              <a:rPr lang="ja-JP" altLang="en-US" sz="14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いしょ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、ブロッコリー、玉</a:t>
            </a:r>
            <a:r>
              <a:rPr lang="ja-JP" altLang="en-US" sz="14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ねぎ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レタス、カンキツ、小麦　等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2A3A831-B7F9-4309-9E22-B4D204DD076D}"/>
              </a:ext>
            </a:extLst>
          </p:cNvPr>
          <p:cNvSpPr/>
          <p:nvPr/>
        </p:nvSpPr>
        <p:spPr>
          <a:xfrm>
            <a:off x="428228" y="3512240"/>
            <a:ext cx="2892397" cy="1064989"/>
          </a:xfrm>
          <a:prstGeom prst="rect">
            <a:avLst/>
          </a:prstGeom>
          <a:noFill/>
          <a:ln w="38100"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5C3E0FC7-3EED-4C94-ABB6-60DC1B62F858}"/>
              </a:ext>
            </a:extLst>
          </p:cNvPr>
          <p:cNvSpPr/>
          <p:nvPr/>
        </p:nvSpPr>
        <p:spPr>
          <a:xfrm>
            <a:off x="3481625" y="3523172"/>
            <a:ext cx="2817759" cy="1064989"/>
          </a:xfrm>
          <a:prstGeom prst="rect">
            <a:avLst/>
          </a:prstGeom>
          <a:noFill/>
          <a:ln w="38100"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77CF4F0D-5A4C-45D3-802A-87B1506E9BAF}"/>
              </a:ext>
            </a:extLst>
          </p:cNvPr>
          <p:cNvSpPr/>
          <p:nvPr/>
        </p:nvSpPr>
        <p:spPr>
          <a:xfrm>
            <a:off x="428228" y="5087221"/>
            <a:ext cx="5873093" cy="2092050"/>
          </a:xfrm>
          <a:prstGeom prst="rect">
            <a:avLst/>
          </a:prstGeom>
          <a:noFill/>
          <a:ln w="38100"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3F964391-CB45-40A7-BEE5-EB9C80E18C9A}"/>
              </a:ext>
            </a:extLst>
          </p:cNvPr>
          <p:cNvSpPr txBox="1"/>
          <p:nvPr/>
        </p:nvSpPr>
        <p:spPr>
          <a:xfrm>
            <a:off x="3925816" y="3025320"/>
            <a:ext cx="2004013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200"/>
              </a:lnSpc>
            </a:pPr>
            <a:r>
              <a:rPr lang="ja-JP" altLang="en-US" sz="3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対象作物</a:t>
            </a:r>
            <a:endParaRPr lang="en-US" altLang="ja-JP" sz="3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A84F0B8F-7A4D-4A58-9163-F35B5F77CC97}"/>
              </a:ext>
            </a:extLst>
          </p:cNvPr>
          <p:cNvSpPr txBox="1"/>
          <p:nvPr/>
        </p:nvSpPr>
        <p:spPr>
          <a:xfrm>
            <a:off x="920533" y="7203072"/>
            <a:ext cx="2004013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200"/>
              </a:lnSpc>
            </a:pPr>
            <a:r>
              <a:rPr lang="ja-JP" altLang="en-US" sz="3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申し込み</a:t>
            </a:r>
            <a:endParaRPr lang="en-US" altLang="ja-JP" sz="3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876547C-C81D-4F90-84E7-EAEC53A57DA7}"/>
              </a:ext>
            </a:extLst>
          </p:cNvPr>
          <p:cNvSpPr txBox="1"/>
          <p:nvPr/>
        </p:nvSpPr>
        <p:spPr>
          <a:xfrm>
            <a:off x="558616" y="4577229"/>
            <a:ext cx="2004013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200"/>
              </a:lnSpc>
            </a:pPr>
            <a:r>
              <a:rPr lang="ja-JP" altLang="en-US" sz="3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要件</a:t>
            </a:r>
            <a:endParaRPr lang="en-US" altLang="ja-JP" sz="3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6DE6BE2D-B1C7-4712-A5CC-043F5C1B429B}"/>
              </a:ext>
            </a:extLst>
          </p:cNvPr>
          <p:cNvSpPr/>
          <p:nvPr/>
        </p:nvSpPr>
        <p:spPr>
          <a:xfrm>
            <a:off x="415957" y="7705774"/>
            <a:ext cx="5928336" cy="1186642"/>
          </a:xfrm>
          <a:prstGeom prst="rect">
            <a:avLst/>
          </a:prstGeom>
          <a:noFill/>
          <a:ln w="38100"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BAF06EF4-EB6B-40FD-B1DC-6A8173A33E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62" b="53104"/>
          <a:stretch/>
        </p:blipFill>
        <p:spPr>
          <a:xfrm>
            <a:off x="3142897" y="-99587"/>
            <a:ext cx="3553054" cy="1786451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7" name="字幕 6">
            <a:extLst>
              <a:ext uri="{FF2B5EF4-FFF2-40B4-BE49-F238E27FC236}">
                <a16:creationId xmlns:a16="http://schemas.microsoft.com/office/drawing/2014/main" id="{FF920160-AF0B-3416-C13B-6F2F807EF6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5505773" y="3982357"/>
            <a:ext cx="5143500" cy="2391656"/>
          </a:xfrm>
        </p:spPr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630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1559</TotalTime>
  <Words>244</Words>
  <Application>Microsoft Office PowerPoint</Application>
  <PresentationFormat>A4 210 x 297 mm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游ゴシック</vt:lpstr>
      <vt:lpstr>游ゴシック Light</vt:lpstr>
      <vt:lpstr>Arial</vt:lpstr>
      <vt:lpstr>Office テーマ</vt:lpstr>
      <vt:lpstr>農業用ドローン農薬散布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農業用ドローン農薬散布</dc:title>
  <dc:creator>田中　真由子</dc:creator>
  <cp:lastModifiedBy>山下　智弘</cp:lastModifiedBy>
  <cp:revision>52</cp:revision>
  <cp:lastPrinted>2026-03-25T01:08:34Z</cp:lastPrinted>
  <dcterms:created xsi:type="dcterms:W3CDTF">2024-01-04T06:43:55Z</dcterms:created>
  <dcterms:modified xsi:type="dcterms:W3CDTF">2026-03-25T08:23:22Z</dcterms:modified>
</cp:coreProperties>
</file>